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294" r:id="rId21"/>
    <p:sldId id="293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8" r:id="rId37"/>
    <p:sldId id="319" r:id="rId38"/>
    <p:sldId id="317" r:id="rId39"/>
    <p:sldId id="320" r:id="rId40"/>
    <p:sldId id="321" r:id="rId41"/>
    <p:sldId id="257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2982" y="-11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63B42-C3D5-4EF9-96C9-82C49C8FBDC9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81271-203B-48D5-9AA0-5C2351B58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B2BE3-F30C-4553-8EF8-045858E2C69A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D374C-6983-40A2-870F-4817F0BF3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C7A0F-645C-4B3A-83FC-73A3BD21B5DC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B9C99-4F9D-4E90-9694-D44425DE0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D73D6-D0C3-47ED-BC3C-3B93590E2999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1C493-B0A2-492F-B99B-8500FBE2B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D8B79-ADEE-4886-A52B-4902C32FFD91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C14AE-30C8-421B-ABA1-F6D670BD2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7C9D-F5AF-4B7D-A410-03B4F2D4A52D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BAB0-073E-4221-9F00-9A2641184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C07DF-F239-4B24-B32D-2C12F16E83B5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51A5E-FBBE-4088-AA5A-806252162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B2E29-0E40-4723-A73C-B244F2C1572F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AB3B2-5337-4076-ADC1-B41F8FF6D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A36FB-F471-48FE-B0A6-41AE6051401B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FBBF5-A93D-4F74-9344-690070050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43E09-06FB-47FE-85FF-52789220C572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2EDD0-5D9C-4F08-811A-4E98AC781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98CFF-8A6E-4B09-B2E5-60A897094045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B3582-BB72-42D5-9268-F61943AA6B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653F9F-C1B1-44A4-9E72-DE578EFB3C9A}" type="datetimeFigureOut">
              <a:rPr lang="ru-RU"/>
              <a:pPr>
                <a:defRPr/>
              </a:pPr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ED7504-E704-44E2-806D-DB50A9BA7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68538" y="3284538"/>
            <a:ext cx="4967287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</a:t>
            </a:r>
            <a:r>
              <a:rPr lang="ru-RU" sz="440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25.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95288" y="549275"/>
            <a:ext cx="4608512" cy="2735263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 раздевалке я служу, на весу пальто держу?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64163" y="908050"/>
            <a:ext cx="3455987" cy="187325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Вешалка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2531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8702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AutoShape 2" descr="https://mebeluklad.ru/local/templates/bxstore/assets/grid_cat/hanger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4" name="AutoShape 4" descr="https://mebeluklad.ru/local/templates/bxstore/assets/grid_cat/hanger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5" name="AutoShape 7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057" name="Picture 9" descr="https://fsd.multiurok.ru/html/2024/06/23/s_66784b959d9be/phpe95M8P_SH_html_4c95c754555ac6b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4365625"/>
            <a:ext cx="3343275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50825" y="333375"/>
            <a:ext cx="5041900" cy="3527425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Одной ручкой – всех встречаю, другою ручкой - провожаю?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1500" y="836613"/>
            <a:ext cx="2952750" cy="1944687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Дверь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3555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AutoShape 4" descr="https://i.pinimg.com/736x/f4/f5/17/f4f51784a0287458891a565c2597587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3557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71900"/>
            <a:ext cx="25558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AutoShape 7" descr="https://i.pinimg.com/736x/ca/17/80/ca17807d4868137ce6e02c013c392ef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032" name="Picture 8" descr="C:\Users\Елена\Desktop\ca17807d4868137ce6e02c013c392ef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3141663"/>
            <a:ext cx="21605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250825" y="620713"/>
            <a:ext cx="7956550" cy="549275"/>
          </a:xfrm>
        </p:spPr>
        <p:txBody>
          <a:bodyPr/>
          <a:lstStyle/>
          <a:p>
            <a:r>
              <a:rPr lang="ru-RU" sz="2400" b="1" smtClean="0"/>
              <a:t>1. Послушайте слово и произнесите его задом наперёд</a:t>
            </a:r>
            <a:r>
              <a:rPr lang="ru-RU" sz="2400" smtClean="0"/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87450" y="1989138"/>
            <a:ext cx="2570163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</a:rPr>
              <a:t>ОНКО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4300" y="1989138"/>
            <a:ext cx="2735263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ОКНО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87450" y="2852738"/>
            <a:ext cx="2570163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</a:rPr>
              <a:t>БАРК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24300" y="2852738"/>
            <a:ext cx="2735263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КРАБ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87450" y="3644900"/>
            <a:ext cx="2570163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</a:rPr>
              <a:t>АКДОЛ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24300" y="3644900"/>
            <a:ext cx="2735263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ЛОДКА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187450" y="4437063"/>
            <a:ext cx="2498725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</a:rPr>
              <a:t>КИБУК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51275" y="4437063"/>
            <a:ext cx="2808288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КУБИК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35150" y="0"/>
            <a:ext cx="4508500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Тренирую слуховую память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4587" name="Picture 3" descr="C:\Users\Елена\Desktop\2ec9cc7e5f3cf82afb7abf9db85729bc--musica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97663" y="3141663"/>
            <a:ext cx="2446337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331913" y="2276475"/>
            <a:ext cx="2425700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50000"/>
                  </a:schemeClr>
                </a:solidFill>
              </a:rPr>
              <a:t>КЫЗЯ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24300" y="2276475"/>
            <a:ext cx="2951163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ЯЗЫК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331913" y="2997200"/>
            <a:ext cx="2425700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50000"/>
                  </a:schemeClr>
                </a:solidFill>
              </a:rPr>
              <a:t>НАМУТ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24300" y="2997200"/>
            <a:ext cx="2955925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ТУМАН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31913" y="3789363"/>
            <a:ext cx="2498725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50000"/>
                  </a:schemeClr>
                </a:solidFill>
              </a:rPr>
              <a:t>АБАЖ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24300" y="3789363"/>
            <a:ext cx="2951163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ЖАБА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331913" y="4581525"/>
            <a:ext cx="2498725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50000"/>
                  </a:schemeClr>
                </a:solidFill>
              </a:rPr>
              <a:t>КОТАК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24300" y="4581525"/>
            <a:ext cx="2951163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КАТОК</a:t>
            </a:r>
          </a:p>
        </p:txBody>
      </p:sp>
      <p:sp>
        <p:nvSpPr>
          <p:cNvPr id="25609" name="Заголовок 1"/>
          <p:cNvSpPr>
            <a:spLocks noGrp="1"/>
          </p:cNvSpPr>
          <p:nvPr>
            <p:ph type="title"/>
          </p:nvPr>
        </p:nvSpPr>
        <p:spPr>
          <a:xfrm>
            <a:off x="684213" y="549275"/>
            <a:ext cx="7954962" cy="547688"/>
          </a:xfrm>
        </p:spPr>
        <p:txBody>
          <a:bodyPr/>
          <a:lstStyle/>
          <a:p>
            <a:r>
              <a:rPr lang="ru-RU" sz="2400" b="1" smtClean="0"/>
              <a:t>Послушайте слово и произнесите его задом наперёд</a:t>
            </a:r>
            <a:r>
              <a:rPr lang="ru-RU" sz="2400" smtClean="0"/>
              <a:t>.</a:t>
            </a:r>
          </a:p>
        </p:txBody>
      </p:sp>
      <p:pic>
        <p:nvPicPr>
          <p:cNvPr id="25610" name="Picture 3" descr="C:\Users\Елена\Desktop\2ec9cc7e5f3cf82afb7abf9db85729bc--musica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97663" y="3284538"/>
            <a:ext cx="2446337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275" y="549275"/>
            <a:ext cx="6624638" cy="5476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1. Определи общий звук во всех словах.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4213" y="1484313"/>
            <a:ext cx="7488237" cy="12969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Каша, пар, лак, март.</a:t>
            </a: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3" y="2932113"/>
            <a:ext cx="3022600" cy="1981200"/>
          </a:xfrm>
          <a:prstGeom prst="rect">
            <a:avLst/>
          </a:prstGeom>
          <a:noFill/>
        </p:spPr>
      </p:pic>
      <p:pic>
        <p:nvPicPr>
          <p:cNvPr id="26628" name="Picture 15" descr="C:\Users\Елена\Desktop\7fb88e3e07d0316305af14bf4bbefb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73863" y="3213100"/>
            <a:ext cx="2100262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3850" y="1844675"/>
            <a:ext cx="8424863" cy="12239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Верх, ковёр, свой, овал.</a:t>
            </a:r>
          </a:p>
        </p:txBody>
      </p:sp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450" y="4084638"/>
            <a:ext cx="3017838" cy="1981200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692275" y="549275"/>
            <a:ext cx="6624638" cy="5476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1. Определи общий звук во всех словах.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7652" name="Picture 15" descr="C:\Users\Елена\Desktop\7fb88e3e07d0316305af14bf4bbefb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73863" y="3213100"/>
            <a:ext cx="2100262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95288" y="1484313"/>
            <a:ext cx="8424862" cy="10080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Дуб, кадр, коррида, ода.</a:t>
            </a: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238" y="4084638"/>
            <a:ext cx="3116262" cy="19812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692275" y="549275"/>
            <a:ext cx="6624638" cy="5476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ru-RU" sz="2400" b="1">
                <a:solidFill>
                  <a:schemeClr val="tx1"/>
                </a:solidFill>
              </a:rPr>
              <a:t>1. Определи общий звук во всех словах.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8676" name="Picture 15" descr="C:\Users\Елена\Desktop\7fb88e3e07d0316305af14bf4bbefb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3046413"/>
            <a:ext cx="2214562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50825" y="1268413"/>
            <a:ext cx="8642350" cy="10080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Небо, конец, иней, снег.</a:t>
            </a: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9700" y="4230688"/>
            <a:ext cx="3889375" cy="19812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8313" y="476250"/>
            <a:ext cx="6624637" cy="5492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1. Определи общий звук (звуки) во всех словах.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9700" name="Picture 15" descr="C:\Users\Елена\Desktop\7fb88e3e07d0316305af14bf4bbefb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2728913"/>
            <a:ext cx="2430462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3850" y="1125538"/>
            <a:ext cx="8605838" cy="20161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Река, бар, короб, рельсы.</a:t>
            </a: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4376738"/>
            <a:ext cx="3059112" cy="19812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95288" y="404813"/>
            <a:ext cx="6624637" cy="5492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ru-RU" sz="2400" b="1">
                <a:solidFill>
                  <a:schemeClr val="tx1"/>
                </a:solidFill>
              </a:rPr>
              <a:t>1. Определи общий звук во всех словах.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0724" name="Picture 15" descr="C:\Users\Елена\Desktop\7fb88e3e07d0316305af14bf4bbefb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9125" y="3500438"/>
            <a:ext cx="190500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95288" y="1125538"/>
            <a:ext cx="8497887" cy="18716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Тире, стимул, стихи, мотив.</a:t>
            </a:r>
          </a:p>
        </p:txBody>
      </p: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838" y="4303713"/>
            <a:ext cx="3846512" cy="19812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39750" y="333375"/>
            <a:ext cx="6624638" cy="5476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1. Определи общий звук (звуки) во всех словах.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1748" name="Picture 15" descr="C:\Users\Елена\Desktop\7fb88e3e07d0316305af14bf4bbefb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6238" y="3357563"/>
            <a:ext cx="2003425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468313" y="1052513"/>
            <a:ext cx="4535487" cy="2447925"/>
          </a:xfrm>
          <a:prstGeom prst="cloudCallout">
            <a:avLst>
              <a:gd name="adj1" fmla="val -12922"/>
              <a:gd name="adj2" fmla="val 816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Не огонь, а жжётся?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1500" y="1341438"/>
            <a:ext cx="3313113" cy="1439862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Крапива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79613" y="0"/>
            <a:ext cx="4908550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Врезаться в память.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340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8702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s://www.kindpng.com/picc/m/479-4796624_fresh-nettle-drug-images-nettle-leaf-png-transparent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3946525"/>
            <a:ext cx="4968875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713" y="188913"/>
            <a:ext cx="450691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Тренирую слуховую память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313" y="908050"/>
            <a:ext cx="80645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Послушай и постарайся запомнить   пословицы и поговорки, чтобы использовать их в своей речи.</a:t>
            </a:r>
            <a:endParaRPr lang="ru-RU" sz="2000" dirty="0"/>
          </a:p>
        </p:txBody>
      </p:sp>
      <p:sp>
        <p:nvSpPr>
          <p:cNvPr id="32771" name="TextBox 5"/>
          <p:cNvSpPr txBox="1">
            <a:spLocks noChangeArrowheads="1"/>
          </p:cNvSpPr>
          <p:nvPr/>
        </p:nvSpPr>
        <p:spPr bwMode="auto">
          <a:xfrm>
            <a:off x="250825" y="1844675"/>
            <a:ext cx="820896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7030A0"/>
                </a:solidFill>
                <a:latin typeface="Calibri" pitchFamily="34" charset="0"/>
              </a:rPr>
              <a:t>На то и щука в реке, чтобы карась не дремал.</a:t>
            </a:r>
          </a:p>
          <a:p>
            <a:r>
              <a:rPr lang="ru-RU" sz="4000" b="1">
                <a:latin typeface="Calibri" pitchFamily="34" charset="0"/>
              </a:rPr>
              <a:t>Где мёд, там и мухи.</a:t>
            </a:r>
          </a:p>
          <a:p>
            <a:r>
              <a:rPr lang="ru-RU" sz="4000" b="1">
                <a:solidFill>
                  <a:srgbClr val="00B050"/>
                </a:solidFill>
                <a:latin typeface="Calibri" pitchFamily="34" charset="0"/>
              </a:rPr>
              <a:t>Медовый язык, да каменное сердце.</a:t>
            </a:r>
          </a:p>
          <a:p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Сел в лужу, несмотря на стужу.</a:t>
            </a:r>
          </a:p>
        </p:txBody>
      </p:sp>
      <p:pic>
        <p:nvPicPr>
          <p:cNvPr id="32772" name="Picture 7" descr="C:\Users\Елена\Desktop\d63bdf816762886903fbe4113ea245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2852738"/>
            <a:ext cx="1873250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713" y="188913"/>
            <a:ext cx="450691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Тренирую слуховую память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825" y="836613"/>
            <a:ext cx="8569325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Запомни пословицы. Впиши в них пропущенные слова. Соедини линией пословицу с её скрытым смыслом.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0825" y="1628775"/>
          <a:ext cx="8569325" cy="46656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864096"/>
                <a:gridCol w="4608511"/>
              </a:tblGrid>
              <a:tr h="14811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На то и щука в реке, чтобы _____ не дремал.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Если что-либо </a:t>
                      </a:r>
                      <a:r>
                        <a:rPr lang="ru-RU" sz="2400" b="1" dirty="0" err="1" smtClean="0"/>
                        <a:t>превлекательное</a:t>
                      </a:r>
                      <a:r>
                        <a:rPr lang="ru-RU" sz="2400" b="1" dirty="0" smtClean="0"/>
                        <a:t>, то  всегда найдутся люди, желающие воспользоваться чужим трудом.</a:t>
                      </a:r>
                      <a:endParaRPr lang="ru-RU" sz="2400" b="1" dirty="0"/>
                    </a:p>
                  </a:txBody>
                  <a:tcPr/>
                </a:tc>
              </a:tr>
              <a:tr h="11326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Где ____ , там и мухи.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Иногда люди намеренно говорят добрые слова, хотя думают по –другому.</a:t>
                      </a:r>
                      <a:endParaRPr lang="ru-RU" sz="2400" b="1" dirty="0"/>
                    </a:p>
                  </a:txBody>
                  <a:tcPr/>
                </a:tc>
              </a:tr>
              <a:tr h="8673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Медовый язык, да _________ сердце.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Опасности заставляют быть внимательным.</a:t>
                      </a:r>
                      <a:endParaRPr lang="ru-RU" sz="2400" b="1" dirty="0"/>
                    </a:p>
                  </a:txBody>
                  <a:tcPr/>
                </a:tc>
              </a:tr>
              <a:tr h="1055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Сел в _____ , несмотря на стужу.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Совершил глупый поступок.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49053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2. Заполняй заготовки в соответствии с указаниями.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750" y="1196975"/>
            <a:ext cx="7993063" cy="1008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Перед вами «лицо» человека. Нарисуйте ему правый глаз и левое ухо.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348038" y="3357563"/>
            <a:ext cx="2232025" cy="2016125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3635375" y="3716338"/>
            <a:ext cx="649288" cy="504825"/>
            <a:chOff x="2339752" y="3212976"/>
            <a:chExt cx="648072" cy="504056"/>
          </a:xfrm>
        </p:grpSpPr>
        <p:grpSp>
          <p:nvGrpSpPr>
            <p:cNvPr id="34824" name="Группа 9"/>
            <p:cNvGrpSpPr>
              <a:grpSpLocks/>
            </p:cNvGrpSpPr>
            <p:nvPr/>
          </p:nvGrpSpPr>
          <p:grpSpPr bwMode="auto">
            <a:xfrm>
              <a:off x="2339752" y="3429000"/>
              <a:ext cx="648072" cy="288032"/>
              <a:chOff x="2339752" y="3429000"/>
              <a:chExt cx="648072" cy="288032"/>
            </a:xfrm>
          </p:grpSpPr>
          <p:sp>
            <p:nvSpPr>
              <p:cNvPr id="15" name="Овал 14"/>
              <p:cNvSpPr/>
              <p:nvPr/>
            </p:nvSpPr>
            <p:spPr>
              <a:xfrm>
                <a:off x="2339752" y="3428547"/>
                <a:ext cx="648072" cy="288485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2483944" y="3428547"/>
                <a:ext cx="288384" cy="288485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2555248" y="3501461"/>
                <a:ext cx="144192" cy="144242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11" name="Полилиния 10"/>
            <p:cNvSpPr/>
            <p:nvPr/>
          </p:nvSpPr>
          <p:spPr>
            <a:xfrm>
              <a:off x="2339752" y="3212976"/>
              <a:ext cx="144192" cy="215571"/>
            </a:xfrm>
            <a:custGeom>
              <a:avLst/>
              <a:gdLst>
                <a:gd name="connsiteX0" fmla="*/ 0 w 97971"/>
                <a:gd name="connsiteY0" fmla="*/ 0 h 200533"/>
                <a:gd name="connsiteX1" fmla="*/ 32657 w 97971"/>
                <a:gd name="connsiteY1" fmla="*/ 174171 h 200533"/>
                <a:gd name="connsiteX2" fmla="*/ 54428 w 97971"/>
                <a:gd name="connsiteY2" fmla="*/ 195943 h 200533"/>
                <a:gd name="connsiteX3" fmla="*/ 97971 w 97971"/>
                <a:gd name="connsiteY3" fmla="*/ 195943 h 20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1" h="200533">
                  <a:moveTo>
                    <a:pt x="0" y="0"/>
                  </a:moveTo>
                  <a:cubicBezTo>
                    <a:pt x="1409" y="14093"/>
                    <a:pt x="6755" y="148268"/>
                    <a:pt x="32657" y="174171"/>
                  </a:cubicBezTo>
                  <a:cubicBezTo>
                    <a:pt x="39914" y="181428"/>
                    <a:pt x="44692" y="192697"/>
                    <a:pt x="54428" y="195943"/>
                  </a:cubicBezTo>
                  <a:cubicBezTo>
                    <a:pt x="68197" y="200533"/>
                    <a:pt x="83457" y="195943"/>
                    <a:pt x="97971" y="195943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483944" y="3212976"/>
              <a:ext cx="144191" cy="215571"/>
            </a:xfrm>
            <a:custGeom>
              <a:avLst/>
              <a:gdLst>
                <a:gd name="connsiteX0" fmla="*/ 0 w 97971"/>
                <a:gd name="connsiteY0" fmla="*/ 0 h 200533"/>
                <a:gd name="connsiteX1" fmla="*/ 32657 w 97971"/>
                <a:gd name="connsiteY1" fmla="*/ 174171 h 200533"/>
                <a:gd name="connsiteX2" fmla="*/ 54428 w 97971"/>
                <a:gd name="connsiteY2" fmla="*/ 195943 h 200533"/>
                <a:gd name="connsiteX3" fmla="*/ 97971 w 97971"/>
                <a:gd name="connsiteY3" fmla="*/ 195943 h 20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1" h="200533">
                  <a:moveTo>
                    <a:pt x="0" y="0"/>
                  </a:moveTo>
                  <a:cubicBezTo>
                    <a:pt x="1409" y="14093"/>
                    <a:pt x="6755" y="148268"/>
                    <a:pt x="32657" y="174171"/>
                  </a:cubicBezTo>
                  <a:cubicBezTo>
                    <a:pt x="39914" y="181428"/>
                    <a:pt x="44692" y="192697"/>
                    <a:pt x="54428" y="195943"/>
                  </a:cubicBezTo>
                  <a:cubicBezTo>
                    <a:pt x="68197" y="200533"/>
                    <a:pt x="83457" y="195943"/>
                    <a:pt x="97971" y="195943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2628136" y="3212976"/>
              <a:ext cx="144192" cy="215571"/>
            </a:xfrm>
            <a:custGeom>
              <a:avLst/>
              <a:gdLst>
                <a:gd name="connsiteX0" fmla="*/ 0 w 97971"/>
                <a:gd name="connsiteY0" fmla="*/ 0 h 200533"/>
                <a:gd name="connsiteX1" fmla="*/ 32657 w 97971"/>
                <a:gd name="connsiteY1" fmla="*/ 174171 h 200533"/>
                <a:gd name="connsiteX2" fmla="*/ 54428 w 97971"/>
                <a:gd name="connsiteY2" fmla="*/ 195943 h 200533"/>
                <a:gd name="connsiteX3" fmla="*/ 97971 w 97971"/>
                <a:gd name="connsiteY3" fmla="*/ 195943 h 20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1" h="200533">
                  <a:moveTo>
                    <a:pt x="0" y="0"/>
                  </a:moveTo>
                  <a:cubicBezTo>
                    <a:pt x="1409" y="14093"/>
                    <a:pt x="6755" y="148268"/>
                    <a:pt x="32657" y="174171"/>
                  </a:cubicBezTo>
                  <a:cubicBezTo>
                    <a:pt x="39914" y="181428"/>
                    <a:pt x="44692" y="192697"/>
                    <a:pt x="54428" y="195943"/>
                  </a:cubicBezTo>
                  <a:cubicBezTo>
                    <a:pt x="68197" y="200533"/>
                    <a:pt x="83457" y="195943"/>
                    <a:pt x="97971" y="195943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2772328" y="3212976"/>
              <a:ext cx="144191" cy="215571"/>
            </a:xfrm>
            <a:custGeom>
              <a:avLst/>
              <a:gdLst>
                <a:gd name="connsiteX0" fmla="*/ 0 w 97971"/>
                <a:gd name="connsiteY0" fmla="*/ 0 h 200533"/>
                <a:gd name="connsiteX1" fmla="*/ 32657 w 97971"/>
                <a:gd name="connsiteY1" fmla="*/ 174171 h 200533"/>
                <a:gd name="connsiteX2" fmla="*/ 54428 w 97971"/>
                <a:gd name="connsiteY2" fmla="*/ 195943 h 200533"/>
                <a:gd name="connsiteX3" fmla="*/ 97971 w 97971"/>
                <a:gd name="connsiteY3" fmla="*/ 195943 h 20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1" h="200533">
                  <a:moveTo>
                    <a:pt x="0" y="0"/>
                  </a:moveTo>
                  <a:cubicBezTo>
                    <a:pt x="1409" y="14093"/>
                    <a:pt x="6755" y="148268"/>
                    <a:pt x="32657" y="174171"/>
                  </a:cubicBezTo>
                  <a:cubicBezTo>
                    <a:pt x="39914" y="181428"/>
                    <a:pt x="44692" y="192697"/>
                    <a:pt x="54428" y="195943"/>
                  </a:cubicBezTo>
                  <a:cubicBezTo>
                    <a:pt x="68197" y="200533"/>
                    <a:pt x="83457" y="195943"/>
                    <a:pt x="97971" y="195943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8" name="Полилиния 17"/>
          <p:cNvSpPr/>
          <p:nvPr/>
        </p:nvSpPr>
        <p:spPr>
          <a:xfrm>
            <a:off x="5519738" y="3722688"/>
            <a:ext cx="328612" cy="827087"/>
          </a:xfrm>
          <a:custGeom>
            <a:avLst/>
            <a:gdLst>
              <a:gd name="connsiteX0" fmla="*/ 0 w 329411"/>
              <a:gd name="connsiteY0" fmla="*/ 250372 h 827315"/>
              <a:gd name="connsiteX1" fmla="*/ 10886 w 329411"/>
              <a:gd name="connsiteY1" fmla="*/ 217715 h 827315"/>
              <a:gd name="connsiteX2" fmla="*/ 32657 w 329411"/>
              <a:gd name="connsiteY2" fmla="*/ 87086 h 827315"/>
              <a:gd name="connsiteX3" fmla="*/ 76200 w 329411"/>
              <a:gd name="connsiteY3" fmla="*/ 43543 h 827315"/>
              <a:gd name="connsiteX4" fmla="*/ 97972 w 329411"/>
              <a:gd name="connsiteY4" fmla="*/ 21772 h 827315"/>
              <a:gd name="connsiteX5" fmla="*/ 163286 w 329411"/>
              <a:gd name="connsiteY5" fmla="*/ 0 h 827315"/>
              <a:gd name="connsiteX6" fmla="*/ 228600 w 329411"/>
              <a:gd name="connsiteY6" fmla="*/ 10886 h 827315"/>
              <a:gd name="connsiteX7" fmla="*/ 261257 w 329411"/>
              <a:gd name="connsiteY7" fmla="*/ 32657 h 827315"/>
              <a:gd name="connsiteX8" fmla="*/ 283029 w 329411"/>
              <a:gd name="connsiteY8" fmla="*/ 119743 h 827315"/>
              <a:gd name="connsiteX9" fmla="*/ 293914 w 329411"/>
              <a:gd name="connsiteY9" fmla="*/ 152400 h 827315"/>
              <a:gd name="connsiteX10" fmla="*/ 326572 w 329411"/>
              <a:gd name="connsiteY10" fmla="*/ 511629 h 827315"/>
              <a:gd name="connsiteX11" fmla="*/ 304800 w 329411"/>
              <a:gd name="connsiteY11" fmla="*/ 740229 h 827315"/>
              <a:gd name="connsiteX12" fmla="*/ 283029 w 329411"/>
              <a:gd name="connsiteY12" fmla="*/ 805543 h 827315"/>
              <a:gd name="connsiteX13" fmla="*/ 261257 w 329411"/>
              <a:gd name="connsiteY13" fmla="*/ 827315 h 827315"/>
              <a:gd name="connsiteX14" fmla="*/ 130629 w 329411"/>
              <a:gd name="connsiteY14" fmla="*/ 805543 h 827315"/>
              <a:gd name="connsiteX15" fmla="*/ 108857 w 329411"/>
              <a:gd name="connsiteY15" fmla="*/ 783772 h 827315"/>
              <a:gd name="connsiteX16" fmla="*/ 76200 w 329411"/>
              <a:gd name="connsiteY16" fmla="*/ 762000 h 82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9411" h="827315">
                <a:moveTo>
                  <a:pt x="0" y="250372"/>
                </a:moveTo>
                <a:cubicBezTo>
                  <a:pt x="3629" y="239486"/>
                  <a:pt x="8636" y="228967"/>
                  <a:pt x="10886" y="217715"/>
                </a:cubicBezTo>
                <a:cubicBezTo>
                  <a:pt x="19543" y="174429"/>
                  <a:pt x="1443" y="118300"/>
                  <a:pt x="32657" y="87086"/>
                </a:cubicBezTo>
                <a:lnTo>
                  <a:pt x="76200" y="43543"/>
                </a:lnTo>
                <a:cubicBezTo>
                  <a:pt x="83457" y="36286"/>
                  <a:pt x="88236" y="25018"/>
                  <a:pt x="97972" y="21772"/>
                </a:cubicBezTo>
                <a:lnTo>
                  <a:pt x="163286" y="0"/>
                </a:lnTo>
                <a:cubicBezTo>
                  <a:pt x="185057" y="3629"/>
                  <a:pt x="207661" y="3906"/>
                  <a:pt x="228600" y="10886"/>
                </a:cubicBezTo>
                <a:cubicBezTo>
                  <a:pt x="241012" y="15023"/>
                  <a:pt x="253084" y="22441"/>
                  <a:pt x="261257" y="32657"/>
                </a:cubicBezTo>
                <a:cubicBezTo>
                  <a:pt x="270305" y="43967"/>
                  <a:pt x="282290" y="116785"/>
                  <a:pt x="283029" y="119743"/>
                </a:cubicBezTo>
                <a:cubicBezTo>
                  <a:pt x="285812" y="130875"/>
                  <a:pt x="290286" y="141514"/>
                  <a:pt x="293914" y="152400"/>
                </a:cubicBezTo>
                <a:cubicBezTo>
                  <a:pt x="323351" y="387887"/>
                  <a:pt x="312250" y="268164"/>
                  <a:pt x="326572" y="511629"/>
                </a:cubicBezTo>
                <a:cubicBezTo>
                  <a:pt x="320020" y="623017"/>
                  <a:pt x="329411" y="658191"/>
                  <a:pt x="304800" y="740229"/>
                </a:cubicBezTo>
                <a:cubicBezTo>
                  <a:pt x="298206" y="762210"/>
                  <a:pt x="299256" y="789316"/>
                  <a:pt x="283029" y="805543"/>
                </a:cubicBezTo>
                <a:lnTo>
                  <a:pt x="261257" y="827315"/>
                </a:lnTo>
                <a:cubicBezTo>
                  <a:pt x="251574" y="826239"/>
                  <a:pt x="159644" y="822952"/>
                  <a:pt x="130629" y="805543"/>
                </a:cubicBezTo>
                <a:cubicBezTo>
                  <a:pt x="121828" y="800263"/>
                  <a:pt x="116871" y="790183"/>
                  <a:pt x="108857" y="783772"/>
                </a:cubicBezTo>
                <a:cubicBezTo>
                  <a:pt x="98641" y="775599"/>
                  <a:pt x="76200" y="762000"/>
                  <a:pt x="76200" y="76200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822" name="Picture 16" descr="C:\Users\Елена\Desktop\48824ba97802ab0a27483e2c683b28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4365625"/>
            <a:ext cx="18129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4" descr="C:\Users\Елена\Desktop\faf1254348cf7e1a41b15df7248b7fb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644900"/>
            <a:ext cx="1427163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7848600" cy="4905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Заполняй заготовки в соответствии с указаниями.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288" y="1196975"/>
            <a:ext cx="8280400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 приведённом слове подчеркните все согласные, а гласные вычеркните.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63713" y="3573463"/>
            <a:ext cx="5400675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solidFill>
                  <a:schemeClr val="tx1"/>
                </a:solidFill>
              </a:rPr>
              <a:t>РЕКЛАМА</a:t>
            </a:r>
            <a:endParaRPr lang="ru-RU" sz="8800" b="1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908175" y="4724400"/>
            <a:ext cx="576263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203575" y="4724400"/>
            <a:ext cx="576263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79838" y="4724400"/>
            <a:ext cx="72072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219700" y="4724400"/>
            <a:ext cx="93662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2555875" y="3789363"/>
            <a:ext cx="720725" cy="8715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4500563" y="3789363"/>
            <a:ext cx="719137" cy="8715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6156325" y="3860800"/>
            <a:ext cx="719138" cy="8731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51" name="Picture 16" descr="C:\Users\Елена\Desktop\48824ba97802ab0a27483e2c683b28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1075" y="4365625"/>
            <a:ext cx="18129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Picture 14" descr="C:\Users\Елена\Desktop\faf1254348cf7e1a41b15df7248b7fb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16338"/>
            <a:ext cx="1427163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488950"/>
          </a:xfrm>
        </p:spPr>
        <p:txBody>
          <a:bodyPr/>
          <a:lstStyle/>
          <a:p>
            <a:pPr algn="l"/>
            <a:r>
              <a:rPr lang="ru-RU" sz="2400" b="1" smtClean="0"/>
              <a:t>3. Заполняй заготовки в соответствии с указаниями.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0825" y="1341438"/>
            <a:ext cx="8605838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Поставьте красную точку внутри треугольника, но вне квадрата.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87675" y="3068638"/>
            <a:ext cx="1800225" cy="163512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3708400" y="3429000"/>
            <a:ext cx="2159000" cy="1635125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003800" y="4508500"/>
            <a:ext cx="411163" cy="4111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870" name="Picture 16" descr="C:\Users\Елена\Desktop\48824ba97802ab0a27483e2c683b28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4292600"/>
            <a:ext cx="18129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14" descr="C:\Users\Елена\Desktop\faf1254348cf7e1a41b15df7248b7fb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644900"/>
            <a:ext cx="1427162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611188" y="549275"/>
            <a:ext cx="8229600" cy="488950"/>
          </a:xfrm>
        </p:spPr>
        <p:txBody>
          <a:bodyPr/>
          <a:lstStyle/>
          <a:p>
            <a:pPr algn="l"/>
            <a:r>
              <a:rPr lang="ru-RU" sz="2400" b="1" smtClean="0"/>
              <a:t>4. Заполняй заготовки в соответствии с указаниями.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288" y="1341438"/>
            <a:ext cx="8353425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Обведите кружком только те числа, которые при сложении дают  30.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8888" y="3429000"/>
            <a:ext cx="6481762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10   24   5   16   8   12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476375" y="3573463"/>
            <a:ext cx="914400" cy="100806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580063" y="3573463"/>
            <a:ext cx="914400" cy="100806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588125" y="3573463"/>
            <a:ext cx="914400" cy="100806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895" name="Picture 16" descr="C:\Users\Елена\Desktop\48824ba97802ab0a27483e2c683b28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1075" y="4365625"/>
            <a:ext cx="18129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14" descr="C:\Users\Елена\Desktop\faf1254348cf7e1a41b15df7248b7fb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975" y="3644900"/>
            <a:ext cx="1427163" cy="284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476250"/>
            <a:ext cx="8229600" cy="4905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Заполняй заготовки в соответствии с указаниями.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2988" y="1268413"/>
            <a:ext cx="7416800" cy="1008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Запишите только первые буквы названных слов. Что получилось?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088" y="2636838"/>
            <a:ext cx="7416800" cy="1439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Мел, облако, лимон, обувь, дверь, ель, цапля</a:t>
            </a:r>
            <a:r>
              <a:rPr lang="ru-RU" sz="3600" b="1" dirty="0">
                <a:solidFill>
                  <a:schemeClr val="tx1"/>
                </a:solidFill>
              </a:rPr>
              <a:t>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750" y="4292600"/>
            <a:ext cx="6192838" cy="165735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solidFill>
                  <a:srgbClr val="C00000"/>
                </a:solidFill>
              </a:rPr>
              <a:t>МОЛОДЕЦ</a:t>
            </a:r>
            <a:endParaRPr lang="ru-RU" sz="8800" b="1" dirty="0">
              <a:solidFill>
                <a:srgbClr val="C00000"/>
              </a:solidFill>
            </a:endParaRPr>
          </a:p>
        </p:txBody>
      </p:sp>
      <p:pic>
        <p:nvPicPr>
          <p:cNvPr id="38917" name="Picture 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3725" y="3716338"/>
            <a:ext cx="178117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0" y="260350"/>
            <a:ext cx="8569325" cy="12001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3. На доске написаны слова цветными мелками. У красного и  жёлтого слов - одинаковые первые буквы, у зелёного и красного –третьи. Какого цвета слово БУДКА?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8313" y="2060575"/>
            <a:ext cx="1943100" cy="923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село</a:t>
            </a:r>
            <a:endParaRPr lang="ru-RU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987675" y="2060575"/>
            <a:ext cx="1944688" cy="923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боль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435600" y="2060575"/>
            <a:ext cx="1944688" cy="923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будка</a:t>
            </a:r>
            <a:endParaRPr lang="ru-RU" sz="5400" b="1" dirty="0"/>
          </a:p>
        </p:txBody>
      </p:sp>
      <p:sp>
        <p:nvSpPr>
          <p:cNvPr id="7" name="Овал 6"/>
          <p:cNvSpPr/>
          <p:nvPr/>
        </p:nvSpPr>
        <p:spPr>
          <a:xfrm>
            <a:off x="250825" y="3141663"/>
            <a:ext cx="1008063" cy="935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79388" y="4221163"/>
            <a:ext cx="1008062" cy="93662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79388" y="5373688"/>
            <a:ext cx="1008062" cy="93503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944" name="Picture 6" descr="C:\Users\Елена\Desktop\095c1d0c112b15ee1e83de63f838d860.jpg"/>
          <p:cNvPicPr>
            <a:picLocks noChangeAspect="1" noChangeArrowheads="1"/>
          </p:cNvPicPr>
          <p:nvPr/>
        </p:nvPicPr>
        <p:blipFill>
          <a:blip r:embed="rId2"/>
          <a:srcRect l="7594" t="3706" r="6329" b="5031"/>
          <a:stretch>
            <a:fillRect/>
          </a:stretch>
        </p:blipFill>
        <p:spPr bwMode="auto">
          <a:xfrm>
            <a:off x="6948488" y="4076700"/>
            <a:ext cx="1979612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3213100"/>
            <a:ext cx="5607050" cy="2365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8964612" cy="9366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4. Соедини стрелочками слова и подходящие к ним по смыслу определения из скобок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1052513"/>
            <a:ext cx="2447925" cy="5019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КОНФЕТА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ВОЛОСЫ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НОС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РУКИ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ГЛАЗА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ЛИЦО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РЕСНИЦЫ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ПОХОДКА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ПУТЬ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88125" y="1052513"/>
            <a:ext cx="2555875" cy="5019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БУЛКА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ВОЛНЫ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ВОЛОС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МЫСЛИ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БОТИНКИ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ЯБЛОКО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ГУБЫ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КИСТОЧКА</a:t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chemeClr val="tx1"/>
                </a:solidFill>
              </a:rPr>
              <a:t>ЧЕЛОВЕК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11413" y="1052513"/>
            <a:ext cx="4176712" cy="50403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</a:rPr>
              <a:t>мягкая, мятная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</a:rPr>
              <a:t>волнистые, пенные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</a:rPr>
              <a:t>курносый, курчавый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</a:rPr>
              <a:t>умные, умелые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</a:rPr>
              <a:t>карие, коричневые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</a:rPr>
              <a:t>румяное, наливное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</a:rPr>
              <a:t>пухлые, пушистые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</a:rPr>
              <a:t>лёгкая, пушистая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/>
                </a:solidFill>
              </a:rPr>
              <a:t>близкий, родной</a:t>
            </a:r>
            <a:endParaRPr lang="ru-RU" sz="30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23850" y="1557338"/>
            <a:ext cx="194468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500563" y="1916113"/>
            <a:ext cx="1223962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659563" y="1557338"/>
            <a:ext cx="1512887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276600" y="1916113"/>
            <a:ext cx="115093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95288" y="2133600"/>
            <a:ext cx="1944687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771775" y="2420938"/>
            <a:ext cx="180022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732588" y="2133600"/>
            <a:ext cx="151130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716463" y="2420938"/>
            <a:ext cx="151130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331913" y="2708275"/>
            <a:ext cx="1008062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700338" y="2852738"/>
            <a:ext cx="180022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804025" y="2708275"/>
            <a:ext cx="151288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572000" y="2852738"/>
            <a:ext cx="165576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116013" y="3213100"/>
            <a:ext cx="115252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500563" y="3357563"/>
            <a:ext cx="1366837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732588" y="3213100"/>
            <a:ext cx="172720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132138" y="3357563"/>
            <a:ext cx="129540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042988" y="3789363"/>
            <a:ext cx="122555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843213" y="3789363"/>
            <a:ext cx="115252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804025" y="3789363"/>
            <a:ext cx="194468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067175" y="3789363"/>
            <a:ext cx="208915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042988" y="4365625"/>
            <a:ext cx="122555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843213" y="4292600"/>
            <a:ext cx="1512887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6732588" y="4365625"/>
            <a:ext cx="172720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4500563" y="4292600"/>
            <a:ext cx="1584325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23850" y="4868863"/>
            <a:ext cx="194468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284663" y="4724400"/>
            <a:ext cx="180022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6804025" y="4868863"/>
            <a:ext cx="1152525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2987675" y="4724400"/>
            <a:ext cx="122396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323850" y="5445125"/>
            <a:ext cx="194468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2987675" y="5157788"/>
            <a:ext cx="1223963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6804025" y="5445125"/>
            <a:ext cx="216058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4356100" y="5157788"/>
            <a:ext cx="165576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1116013" y="5949950"/>
            <a:ext cx="10795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2916238" y="5661025"/>
            <a:ext cx="15113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804025" y="5949950"/>
            <a:ext cx="187166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4643438" y="5661025"/>
            <a:ext cx="1223962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908050"/>
            <a:ext cx="8424863" cy="9223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Поставьте в квадрат такую букву, чтобы получилось по три слова в каждом столбике.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188" y="2781300"/>
            <a:ext cx="1439862" cy="2447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ОР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БУ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5738" y="2565400"/>
            <a:ext cx="1439862" cy="2735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ОН</a:t>
            </a:r>
            <a:br>
              <a:rPr lang="ru-RU" sz="7200" b="1" dirty="0">
                <a:solidFill>
                  <a:schemeClr val="tx1"/>
                </a:solidFill>
              </a:rPr>
            </a:br>
            <a:r>
              <a:rPr lang="ru-RU" sz="7200" b="1" dirty="0">
                <a:solidFill>
                  <a:schemeClr val="tx1"/>
                </a:solidFill>
              </a:rPr>
              <a:t>АН</a:t>
            </a:r>
            <a:br>
              <a:rPr lang="ru-RU" sz="7200" b="1" dirty="0">
                <a:solidFill>
                  <a:schemeClr val="tx1"/>
                </a:solidFill>
              </a:rPr>
            </a:br>
            <a:r>
              <a:rPr lang="ru-RU" sz="7200" b="1" dirty="0">
                <a:solidFill>
                  <a:schemeClr val="tx1"/>
                </a:solidFill>
              </a:rPr>
              <a:t>ОР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55875" y="3644900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5875" y="3644900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C00000"/>
                </a:solidFill>
              </a:rPr>
              <a:t>Г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713" y="188913"/>
            <a:ext cx="501491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1991" name="Picture 3" descr="C:\Users\Елена\Desktop\2ec9cc7e5f3cf82afb7abf9db85729bc--musica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3141663"/>
            <a:ext cx="2592387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468313" y="333375"/>
            <a:ext cx="4608512" cy="2735263"/>
          </a:xfrm>
          <a:prstGeom prst="cloudCallout">
            <a:avLst>
              <a:gd name="adj1" fmla="val -2810"/>
              <a:gd name="adj2" fmla="val 7467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Упадёт – подскачет, ударят – не плачет?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1500" y="1052513"/>
            <a:ext cx="3024188" cy="1728787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Мяч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5363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8702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sites.rutgers.edu/run-staffcouncil/wp-content/uploads/sites/47/2019/03/red-and-white-volleyball-ball-spin-on-white-background_bpnjtcom__F00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4005263"/>
            <a:ext cx="2597150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1188" y="2060575"/>
            <a:ext cx="1800225" cy="3384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ШП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БО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ЧЕ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92500" y="2060575"/>
            <a:ext cx="1727200" cy="35290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ИЦ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ЕЦ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84438" y="3213100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84438" y="3213100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C00000"/>
                </a:solidFill>
              </a:rPr>
              <a:t>Р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23850" y="476250"/>
            <a:ext cx="8424863" cy="9223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Поставьте в квадрат такую букву, чтобы получилось по три слова в каждом столбике.</a:t>
            </a:r>
            <a:endParaRPr lang="ru-RU" sz="2400" b="1" dirty="0"/>
          </a:p>
        </p:txBody>
      </p:sp>
      <p:pic>
        <p:nvPicPr>
          <p:cNvPr id="43014" name="Picture 3" descr="C:\Users\Елена\Desktop\2ec9cc7e5f3cf82afb7abf9db85729bc--musica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3141663"/>
            <a:ext cx="2592387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39750" y="1844675"/>
            <a:ext cx="1439863" cy="3600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СЛ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УЛ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ГР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35375" y="2133600"/>
            <a:ext cx="1441450" cy="3095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ЦА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68538" y="328453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268538" y="328453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C00000"/>
                </a:solidFill>
              </a:rPr>
              <a:t>И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95288" y="404813"/>
            <a:ext cx="8424862" cy="9223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/>
              <a:t>Поставьте в квадрат такую букву, чтобы получилось по три слова в каждом столбике.</a:t>
            </a:r>
            <a:endParaRPr lang="ru-RU" sz="2400" b="1" dirty="0"/>
          </a:p>
        </p:txBody>
      </p:sp>
      <p:pic>
        <p:nvPicPr>
          <p:cNvPr id="44038" name="Picture 3" descr="C:\Users\Елена\Desktop\2ec9cc7e5f3cf82afb7abf9db85729bc--musica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3141663"/>
            <a:ext cx="2592387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8313" y="2205038"/>
            <a:ext cx="1439862" cy="3455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СТ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ОК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ПЛ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19475" y="2420938"/>
            <a:ext cx="1439863" cy="3024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АН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ТЬ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95513" y="3429000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95513" y="3429000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C00000"/>
                </a:solidFill>
              </a:rPr>
              <a:t>Е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50825" y="404813"/>
            <a:ext cx="8424863" cy="9223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/>
              <a:t>Поставьте в квадрат такую букву, чтобы получилось по три слова в каждом столбике.</a:t>
            </a:r>
            <a:endParaRPr lang="ru-RU" sz="2400" b="1" dirty="0"/>
          </a:p>
        </p:txBody>
      </p:sp>
      <p:pic>
        <p:nvPicPr>
          <p:cNvPr id="45062" name="Picture 3" descr="C:\Users\Елена\Desktop\2ec9cc7e5f3cf82afb7abf9db85729bc--musica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3141663"/>
            <a:ext cx="2592387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0795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6. « </a:t>
            </a:r>
            <a:r>
              <a:rPr lang="ru-RU" sz="2400" b="1" dirty="0" err="1" smtClean="0"/>
              <a:t>Знайкина</a:t>
            </a:r>
            <a:r>
              <a:rPr lang="ru-RU" sz="2400" b="1" dirty="0" smtClean="0"/>
              <a:t> задача»</a:t>
            </a:r>
            <a:br>
              <a:rPr lang="ru-RU" sz="2400" b="1" dirty="0" smtClean="0"/>
            </a:br>
            <a:r>
              <a:rPr lang="ru-RU" sz="2400" b="1" dirty="0" err="1" smtClean="0"/>
              <a:t>Носатики</a:t>
            </a:r>
            <a:r>
              <a:rPr lang="ru-RU" sz="2400" b="1" dirty="0" smtClean="0"/>
              <a:t> живут в другой Галактике. Их деньги отличаются от наших. У них такая денежная система: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71550" y="4005263"/>
            <a:ext cx="67691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Сколько </a:t>
            </a:r>
            <a:r>
              <a:rPr lang="ru-RU" sz="3600" b="1" dirty="0" err="1">
                <a:solidFill>
                  <a:schemeClr val="tx1"/>
                </a:solidFill>
              </a:rPr>
              <a:t>нанупов</a:t>
            </a:r>
            <a:r>
              <a:rPr lang="ru-RU" sz="3600" b="1" dirty="0">
                <a:solidFill>
                  <a:schemeClr val="tx1"/>
                </a:solidFill>
              </a:rPr>
              <a:t> в 1 </a:t>
            </a:r>
            <a:r>
              <a:rPr lang="ru-RU" sz="3600" b="1" dirty="0" err="1">
                <a:solidFill>
                  <a:schemeClr val="tx1"/>
                </a:solidFill>
              </a:rPr>
              <a:t>дукле</a:t>
            </a:r>
            <a:r>
              <a:rPr lang="ru-RU" sz="3600" b="1" dirty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1550" y="4724400"/>
            <a:ext cx="676910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1 </a:t>
            </a:r>
            <a:r>
              <a:rPr lang="ru-RU" sz="5400" b="1" dirty="0" err="1">
                <a:solidFill>
                  <a:srgbClr val="FF0000"/>
                </a:solidFill>
              </a:rPr>
              <a:t>дукль</a:t>
            </a:r>
            <a:r>
              <a:rPr lang="ru-RU" sz="5400" b="1" dirty="0">
                <a:solidFill>
                  <a:srgbClr val="FF0000"/>
                </a:solidFill>
              </a:rPr>
              <a:t> = 2 </a:t>
            </a:r>
            <a:r>
              <a:rPr lang="ru-RU" sz="5400" b="1" dirty="0" err="1">
                <a:solidFill>
                  <a:srgbClr val="FF0000"/>
                </a:solidFill>
              </a:rPr>
              <a:t>наупа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00113" y="5589588"/>
            <a:ext cx="6767512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7030A0"/>
                </a:solidFill>
              </a:rPr>
              <a:t>8р. = 4р. + 4р.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46085" name="Picture 2" descr="G:\Разработки  2 класс 23-24\Холодова методички и уроки 2 класс\2 класс Умники и умницы новый\Умники и умницы 2 часть\25.png"/>
          <p:cNvPicPr>
            <a:picLocks noChangeAspect="1" noChangeArrowheads="1"/>
          </p:cNvPicPr>
          <p:nvPr/>
        </p:nvPicPr>
        <p:blipFill>
          <a:blip r:embed="rId2"/>
          <a:srcRect l="23232" t="77036" r="18690" b="13069"/>
          <a:stretch>
            <a:fillRect/>
          </a:stretch>
        </p:blipFill>
        <p:spPr bwMode="auto">
          <a:xfrm>
            <a:off x="468313" y="1484313"/>
            <a:ext cx="83312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042988" y="4005263"/>
            <a:ext cx="67691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Сколько </a:t>
            </a:r>
            <a:r>
              <a:rPr lang="ru-RU" sz="3600" b="1" dirty="0" err="1">
                <a:solidFill>
                  <a:schemeClr val="tx1"/>
                </a:solidFill>
              </a:rPr>
              <a:t>пого</a:t>
            </a:r>
            <a:r>
              <a:rPr lang="ru-RU" sz="3600" b="1" dirty="0">
                <a:solidFill>
                  <a:schemeClr val="tx1"/>
                </a:solidFill>
              </a:rPr>
              <a:t> в 1 </a:t>
            </a:r>
            <a:r>
              <a:rPr lang="ru-RU" sz="3600" b="1" dirty="0" err="1">
                <a:solidFill>
                  <a:schemeClr val="tx1"/>
                </a:solidFill>
              </a:rPr>
              <a:t>дукле</a:t>
            </a:r>
            <a:r>
              <a:rPr lang="ru-RU" sz="3600" b="1" dirty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00113" y="4724400"/>
            <a:ext cx="6767512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1 </a:t>
            </a:r>
            <a:r>
              <a:rPr lang="ru-RU" sz="5400" b="1" dirty="0" err="1">
                <a:solidFill>
                  <a:srgbClr val="FF0000"/>
                </a:solidFill>
              </a:rPr>
              <a:t>дукль</a:t>
            </a:r>
            <a:r>
              <a:rPr lang="ru-RU" sz="5400" b="1" dirty="0">
                <a:solidFill>
                  <a:srgbClr val="FF0000"/>
                </a:solidFill>
              </a:rPr>
              <a:t> = 4 </a:t>
            </a:r>
            <a:r>
              <a:rPr lang="ru-RU" sz="5400" b="1" dirty="0" err="1">
                <a:solidFill>
                  <a:srgbClr val="FF0000"/>
                </a:solidFill>
              </a:rPr>
              <a:t>пого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9750" y="5516563"/>
            <a:ext cx="7345363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7030A0"/>
                </a:solidFill>
              </a:rPr>
              <a:t>8р.= 2р.+ </a:t>
            </a:r>
            <a:r>
              <a:rPr lang="ru-RU" sz="5400" b="1" dirty="0" err="1">
                <a:solidFill>
                  <a:srgbClr val="7030A0"/>
                </a:solidFill>
              </a:rPr>
              <a:t>2р.+</a:t>
            </a:r>
            <a:r>
              <a:rPr lang="ru-RU" sz="5400" b="1" dirty="0">
                <a:solidFill>
                  <a:srgbClr val="7030A0"/>
                </a:solidFill>
              </a:rPr>
              <a:t> </a:t>
            </a:r>
            <a:r>
              <a:rPr lang="ru-RU" sz="5400" b="1" dirty="0" err="1">
                <a:solidFill>
                  <a:srgbClr val="7030A0"/>
                </a:solidFill>
              </a:rPr>
              <a:t>2р.+</a:t>
            </a:r>
            <a:r>
              <a:rPr lang="ru-RU" sz="5400" b="1" dirty="0">
                <a:solidFill>
                  <a:srgbClr val="7030A0"/>
                </a:solidFill>
              </a:rPr>
              <a:t> 2р.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0795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err="1" smtClean="0"/>
              <a:t>Носатики</a:t>
            </a:r>
            <a:r>
              <a:rPr lang="ru-RU" sz="2400" b="1" dirty="0" smtClean="0"/>
              <a:t> живут в другой Галактике. Их деньги отличаются от наших. У них такая денежная система:</a:t>
            </a:r>
            <a:endParaRPr lang="ru-RU" sz="2400" b="1" dirty="0"/>
          </a:p>
        </p:txBody>
      </p:sp>
      <p:pic>
        <p:nvPicPr>
          <p:cNvPr id="47109" name="Picture 2" descr="G:\Разработки  2 класс 23-24\Холодова методички и уроки 2 класс\2 класс Умники и умницы новый\Умники и умницы 2 часть\25.png"/>
          <p:cNvPicPr>
            <a:picLocks noChangeAspect="1" noChangeArrowheads="1"/>
          </p:cNvPicPr>
          <p:nvPr/>
        </p:nvPicPr>
        <p:blipFill>
          <a:blip r:embed="rId2"/>
          <a:srcRect l="23232" t="77036" r="18690" b="13069"/>
          <a:stretch>
            <a:fillRect/>
          </a:stretch>
        </p:blipFill>
        <p:spPr bwMode="auto">
          <a:xfrm>
            <a:off x="323850" y="1484313"/>
            <a:ext cx="878522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1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5825" y="3644900"/>
            <a:ext cx="1728788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042988" y="4005263"/>
            <a:ext cx="67691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Сколько </a:t>
            </a:r>
            <a:r>
              <a:rPr lang="ru-RU" sz="3600" b="1" dirty="0" err="1">
                <a:solidFill>
                  <a:schemeClr val="tx1"/>
                </a:solidFill>
              </a:rPr>
              <a:t>пого</a:t>
            </a:r>
            <a:r>
              <a:rPr lang="ru-RU" sz="3600" b="1" dirty="0">
                <a:solidFill>
                  <a:schemeClr val="tx1"/>
                </a:solidFill>
              </a:rPr>
              <a:t> в 1 </a:t>
            </a:r>
            <a:r>
              <a:rPr lang="ru-RU" sz="3600" b="1" dirty="0" err="1">
                <a:solidFill>
                  <a:schemeClr val="tx1"/>
                </a:solidFill>
              </a:rPr>
              <a:t>наупе</a:t>
            </a:r>
            <a:r>
              <a:rPr lang="ru-RU" sz="3600" b="1" dirty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00113" y="4724400"/>
            <a:ext cx="6767512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1 </a:t>
            </a:r>
            <a:r>
              <a:rPr lang="ru-RU" sz="5400" b="1" dirty="0" err="1">
                <a:solidFill>
                  <a:srgbClr val="FF0000"/>
                </a:solidFill>
              </a:rPr>
              <a:t>науп</a:t>
            </a:r>
            <a:r>
              <a:rPr lang="ru-RU" sz="5400" b="1" dirty="0">
                <a:solidFill>
                  <a:srgbClr val="FF0000"/>
                </a:solidFill>
              </a:rPr>
              <a:t> = 4 </a:t>
            </a:r>
            <a:r>
              <a:rPr lang="ru-RU" sz="5400" b="1" dirty="0" err="1">
                <a:solidFill>
                  <a:srgbClr val="FF0000"/>
                </a:solidFill>
              </a:rPr>
              <a:t>пого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00113" y="5589588"/>
            <a:ext cx="6767512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7030A0"/>
                </a:solidFill>
              </a:rPr>
              <a:t>4р. = 2р. + 2р.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0795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err="1" smtClean="0"/>
              <a:t>Носатики</a:t>
            </a:r>
            <a:r>
              <a:rPr lang="ru-RU" sz="2400" b="1" dirty="0" smtClean="0"/>
              <a:t> живут в другой Галактике. Их деньги отличаются от наших. У них такая денежная система:</a:t>
            </a:r>
            <a:endParaRPr lang="ru-RU" sz="2400" b="1" dirty="0"/>
          </a:p>
        </p:txBody>
      </p:sp>
      <p:pic>
        <p:nvPicPr>
          <p:cNvPr id="48133" name="Picture 2" descr="G:\Разработки  2 класс 23-24\Холодова методички и уроки 2 класс\2 класс Умники и умницы новый\Умники и умницы 2 часть\25.png"/>
          <p:cNvPicPr>
            <a:picLocks noChangeAspect="1" noChangeArrowheads="1"/>
          </p:cNvPicPr>
          <p:nvPr/>
        </p:nvPicPr>
        <p:blipFill>
          <a:blip r:embed="rId2"/>
          <a:srcRect l="23232" t="77036" r="18690" b="13069"/>
          <a:stretch>
            <a:fillRect/>
          </a:stretch>
        </p:blipFill>
        <p:spPr bwMode="auto">
          <a:xfrm>
            <a:off x="468313" y="1484313"/>
            <a:ext cx="83312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328068" y="3056731"/>
            <a:ext cx="5722938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Причина -  это событие, вызывающее возникновение другого события – следствия</a:t>
            </a:r>
            <a:r>
              <a:rPr lang="ru-RU" sz="2000" dirty="0"/>
              <a:t>.</a:t>
            </a:r>
            <a:endParaRPr lang="ru-RU" sz="2000" dirty="0"/>
          </a:p>
        </p:txBody>
      </p:sp>
      <p:pic>
        <p:nvPicPr>
          <p:cNvPr id="49154" name="Picture 2" descr="G:\Разработки  2 класс 23-24\Холодова методички и уроки 2 класс\2 класс Умники и умницы новый\Умники и умницы 2 часть\26.png"/>
          <p:cNvPicPr>
            <a:picLocks noChangeAspect="1" noChangeArrowheads="1"/>
          </p:cNvPicPr>
          <p:nvPr/>
        </p:nvPicPr>
        <p:blipFill>
          <a:blip r:embed="rId2"/>
          <a:srcRect l="11678" t="5663" b="65054"/>
          <a:stretch>
            <a:fillRect/>
          </a:stretch>
        </p:blipFill>
        <p:spPr bwMode="auto">
          <a:xfrm>
            <a:off x="827088" y="836613"/>
            <a:ext cx="798830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15" descr="C:\Users\Елена\Desktop\7fb88e3e07d0316305af14bf4bbefb7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4581525"/>
            <a:ext cx="1220788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328068" y="3056731"/>
            <a:ext cx="5722938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Причина -  это событие, вызывающее возникновение другого события – следствия</a:t>
            </a:r>
            <a:r>
              <a:rPr lang="ru-RU" sz="2000" dirty="0"/>
              <a:t>.</a:t>
            </a:r>
            <a:endParaRPr lang="ru-RU" sz="2000" dirty="0"/>
          </a:p>
        </p:txBody>
      </p:sp>
      <p:pic>
        <p:nvPicPr>
          <p:cNvPr id="29698" name="Picture 2" descr="G:\Разработки  2 класс 23-24\Холодова методички и уроки 2 класс\2 класс Умники и умницы новый\Умники и умницы 2 часть\26.png"/>
          <p:cNvPicPr>
            <a:picLocks noChangeAspect="1" noChangeArrowheads="1"/>
          </p:cNvPicPr>
          <p:nvPr/>
        </p:nvPicPr>
        <p:blipFill>
          <a:blip r:embed="rId2"/>
          <a:srcRect l="15984" t="34945" b="25915"/>
          <a:stretch>
            <a:fillRect/>
          </a:stretch>
        </p:blipFill>
        <p:spPr bwMode="auto">
          <a:xfrm>
            <a:off x="1062038" y="865188"/>
            <a:ext cx="7758112" cy="50117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G:\Разработки  2 класс 23-24\Холодова методички и уроки 2 класс\2 класс Умники и умницы новый\Умники и умницы 2 часть\26.png"/>
          <p:cNvPicPr>
            <a:picLocks noChangeAspect="1" noChangeArrowheads="1"/>
          </p:cNvPicPr>
          <p:nvPr/>
        </p:nvPicPr>
        <p:blipFill>
          <a:blip r:embed="rId2"/>
          <a:srcRect l="8759" t="73032" b="5914"/>
          <a:stretch>
            <a:fillRect/>
          </a:stretch>
        </p:blipFill>
        <p:spPr bwMode="auto">
          <a:xfrm>
            <a:off x="0" y="1557338"/>
            <a:ext cx="9144000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43213" y="188913"/>
            <a:ext cx="309721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Графомоторика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1203" name="Picture 6" descr="C:\Users\Елена\Desktop\095c1d0c112b15ee1e83de63f838d860.jpg"/>
          <p:cNvPicPr>
            <a:picLocks noChangeAspect="1" noChangeArrowheads="1"/>
          </p:cNvPicPr>
          <p:nvPr/>
        </p:nvPicPr>
        <p:blipFill>
          <a:blip r:embed="rId3"/>
          <a:srcRect l="7594" t="3706" r="6329" b="5031"/>
          <a:stretch>
            <a:fillRect/>
          </a:stretch>
        </p:blipFill>
        <p:spPr bwMode="auto">
          <a:xfrm>
            <a:off x="3708400" y="4652963"/>
            <a:ext cx="16557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713" y="188913"/>
            <a:ext cx="5151437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2226" name="Picture 2" descr="G:\Разработки  2 класс 23-24\Холодова методички и уроки 2 класс\2 класс Умники и умницы новый\Умники и умницы 2 часть\27.png"/>
          <p:cNvPicPr>
            <a:picLocks noChangeAspect="1" noChangeArrowheads="1"/>
          </p:cNvPicPr>
          <p:nvPr/>
        </p:nvPicPr>
        <p:blipFill>
          <a:blip r:embed="rId2"/>
          <a:srcRect l="12732" t="7788" r="3439" b="48650"/>
          <a:stretch>
            <a:fillRect/>
          </a:stretch>
        </p:blipFill>
        <p:spPr bwMode="auto">
          <a:xfrm>
            <a:off x="684213" y="836613"/>
            <a:ext cx="782320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468313" y="333375"/>
            <a:ext cx="4464050" cy="2330450"/>
          </a:xfrm>
          <a:prstGeom prst="cloudCallout">
            <a:avLst>
              <a:gd name="adj1" fmla="val -12922"/>
              <a:gd name="adj2" fmla="val 816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Зубов много, а ничего не ест?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1500" y="1341438"/>
            <a:ext cx="2808288" cy="1439862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Пила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6387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8702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s://www.kindpng.com/picc/m/132-1325643_two-man-crosscut-saw-png-clip-art-two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652963"/>
            <a:ext cx="37433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713" y="188913"/>
            <a:ext cx="5151437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3250" name="Picture 2" descr="G:\Разработки  2 класс 23-24\Холодова методички и уроки 2 класс\2 класс Умники и умницы новый\Умники и умницы 2 часть\27.png"/>
          <p:cNvPicPr>
            <a:picLocks noChangeAspect="1" noChangeArrowheads="1"/>
          </p:cNvPicPr>
          <p:nvPr/>
        </p:nvPicPr>
        <p:blipFill>
          <a:blip r:embed="rId2"/>
          <a:srcRect l="12732" t="51160" b="5405"/>
          <a:stretch>
            <a:fillRect/>
          </a:stretch>
        </p:blipFill>
        <p:spPr bwMode="auto">
          <a:xfrm>
            <a:off x="650875" y="765175"/>
            <a:ext cx="8264525" cy="553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488113"/>
            <a:ext cx="5467350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Обновление «Школа АБВ» </a:t>
            </a:r>
            <a:r>
              <a:rPr lang="en-US" b="1" dirty="0"/>
              <a:t>https://vk.com/shkola_abv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95288" y="333375"/>
            <a:ext cx="4824412" cy="2808288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Сговорились две ноги делать дуги и круги?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1500" y="1196975"/>
            <a:ext cx="3241675" cy="1584325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Циркуль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7411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8702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s://otvet.imgsmail.ru/download/3825806_fed35a54bb05502892bba52b1f7d6f7d_80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4149725"/>
            <a:ext cx="35274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50825" y="333375"/>
            <a:ext cx="4392613" cy="2330450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Тебе дано, а люди пользуются?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219700" y="836613"/>
            <a:ext cx="3240088" cy="1944687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Имя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8435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8702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23850" y="333375"/>
            <a:ext cx="4679950" cy="3095625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Не сеют, не сажают, а сами вырастают?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795963" y="476250"/>
            <a:ext cx="2952750" cy="1800225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Волосы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9459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8702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" name="Picture 1" descr="G:\01. Сайт .Архив\Клипарт\ca6a5047ac179edf39fc525b3638991f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3429000"/>
            <a:ext cx="31892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0" y="260350"/>
            <a:ext cx="5292725" cy="2881313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За тобою он плетётся, хоть на месте остаётся?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1500" y="692150"/>
            <a:ext cx="3097213" cy="1800225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След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0483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8702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www.pngmart.com/files/17/Walking-Footprints-Silhouette-PNG-H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29972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0" y="260350"/>
            <a:ext cx="4859338" cy="2403475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Всегда во рту, а не проглотишь?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219700" y="1052513"/>
            <a:ext cx="3240088" cy="1728787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Язык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1507" name="Picture 2" descr="https://upload.wikimedia.org/wikipedia/ru/thumb/a/af/Belle_disney_princess.jpg/640px-Belle_disney_princes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914650"/>
            <a:ext cx="2555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C:\Users\Елена\Desktop\f4f51784a0287458891a565c259758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28702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AutoShape 2" descr="https://i.pinimg.com/736x/f4/07/2c/f4072c29e16851325d3b843e25acb8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4437063"/>
            <a:ext cx="2376487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664</Words>
  <Application>Microsoft Office PowerPoint</Application>
  <PresentationFormat>Экран (4:3)</PresentationFormat>
  <Paragraphs>150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Calibri</vt:lpstr>
      <vt:lpstr>Arial</vt:lpstr>
      <vt:lpstr>Comic Sans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1. Послушайте слово и произнесите его задом наперёд.</vt:lpstr>
      <vt:lpstr>Послушайте слово и произнесите его задом наперёд.</vt:lpstr>
      <vt:lpstr>1. Определи общий звук во всех словах.</vt:lpstr>
      <vt:lpstr>1. Определи общий звук во всех словах.</vt:lpstr>
      <vt:lpstr>Слайд 16</vt:lpstr>
      <vt:lpstr>Слайд 17</vt:lpstr>
      <vt:lpstr>Слайд 18</vt:lpstr>
      <vt:lpstr>Слайд 19</vt:lpstr>
      <vt:lpstr>Слайд 20</vt:lpstr>
      <vt:lpstr>Слайд 21</vt:lpstr>
      <vt:lpstr>2. Заполняй заготовки в соответствии с указаниями.</vt:lpstr>
      <vt:lpstr>Заполняй заготовки в соответствии с указаниями.</vt:lpstr>
      <vt:lpstr>3. Заполняй заготовки в соответствии с указаниями.</vt:lpstr>
      <vt:lpstr>4. Заполняй заготовки в соответствии с указаниями.</vt:lpstr>
      <vt:lpstr>Заполняй заготовки в соответствии с указаниями.</vt:lpstr>
      <vt:lpstr>Слайд 27</vt:lpstr>
      <vt:lpstr>4. Соедини стрелочками слова и подходящие к ним по смыслу определения из скобок.</vt:lpstr>
      <vt:lpstr>Поставьте в квадрат такую букву, чтобы получилось по три слова в каждом столбике.</vt:lpstr>
      <vt:lpstr>Поставьте в квадрат такую букву, чтобы получилось по три слова в каждом столбике.</vt:lpstr>
      <vt:lpstr>Слайд 31</vt:lpstr>
      <vt:lpstr>Слайд 32</vt:lpstr>
      <vt:lpstr>6. « Знайкина задача» Носатики живут в другой Галактике. Их деньги отличаются от наших. У них такая денежная система:</vt:lpstr>
      <vt:lpstr>Носатики живут в другой Галактике. Их деньги отличаются от наших. У них такая денежная система:</vt:lpstr>
      <vt:lpstr>Носатики живут в другой Галактике. Их деньги отличаются от наших. У них такая денежная система:</vt:lpstr>
      <vt:lpstr>Слайд 36</vt:lpstr>
      <vt:lpstr>Слайд 37</vt:lpstr>
      <vt:lpstr>Слайд 38</vt:lpstr>
      <vt:lpstr>Слайд 39</vt:lpstr>
      <vt:lpstr>Слайд 40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113</cp:revision>
  <dcterms:modified xsi:type="dcterms:W3CDTF">2025-12-03T11:59:54Z</dcterms:modified>
</cp:coreProperties>
</file>